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10" r:id="rId3"/>
    <p:sldId id="311" r:id="rId4"/>
    <p:sldId id="312" r:id="rId5"/>
    <p:sldId id="313" r:id="rId6"/>
    <p:sldId id="314" r:id="rId7"/>
    <p:sldId id="315" r:id="rId8"/>
    <p:sldId id="316" r:id="rId9"/>
    <p:sldId id="335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36" r:id="rId18"/>
    <p:sldId id="334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094" autoAdjust="0"/>
    <p:restoredTop sz="94660"/>
  </p:normalViewPr>
  <p:slideViewPr>
    <p:cSldViewPr>
      <p:cViewPr varScale="1">
        <p:scale>
          <a:sx n="65" d="100"/>
          <a:sy n="65" d="100"/>
        </p:scale>
        <p:origin x="-96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7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A85CEA-CE8A-4A3C-98DD-B2ACFC516A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E4195C-C88A-4938-9355-8262277B32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084BB7-E47B-4E21-83BE-C433657E2A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9724B-D781-4DD7-8881-38C1A82B91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20C395-70A7-4D35-B0BE-4C7594784D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90052A-DB26-479A-9FF2-30C9F98B84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8881B7-1DA4-4447-A7A2-23DBF36F6E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B41935-9226-49BE-9770-B0225601F7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665F23-16BF-41A2-BC05-8834CA5416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64A0AD-0931-4DF6-B0B0-EEB379E93A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86966-35E2-4FEA-8B2F-2CC0FF2EC5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>
              <a:defRPr/>
            </a:pPr>
            <a:fld id="{FB40B8D4-9432-4497-800E-A747C7BEA2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0" y="88900"/>
            <a:ext cx="9144000" cy="2501900"/>
          </a:xfrm>
        </p:spPr>
        <p:txBody>
          <a:bodyPr/>
          <a:lstStyle/>
          <a:p>
            <a:pPr eaLnBrk="1" hangingPunct="1"/>
            <a:r>
              <a:rPr lang="en-US" smtClean="0"/>
              <a:t>Global Imaging Network</a:t>
            </a:r>
            <a:br>
              <a:rPr lang="en-US" smtClean="0"/>
            </a:br>
            <a:endParaRPr lang="en-US" smtClean="0"/>
          </a:p>
        </p:txBody>
      </p:sp>
      <p:sp>
        <p:nvSpPr>
          <p:cNvPr id="2051" name="Rectangle 3"/>
          <p:cNvSpPr>
            <a:spLocks noGrp="1"/>
          </p:cNvSpPr>
          <p:nvPr>
            <p:ph type="body" idx="1"/>
          </p:nvPr>
        </p:nvSpPr>
        <p:spPr>
          <a:xfrm>
            <a:off x="1600200" y="2362200"/>
            <a:ext cx="5895975" cy="4143375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Nathan Jacobs </a:t>
            </a:r>
          </a:p>
          <a:p>
            <a:pPr algn="ctr" eaLnBrk="1" hangingPunct="1">
              <a:buFontTx/>
              <a:buNone/>
            </a:pPr>
            <a:r>
              <a:rPr lang="en-US" smtClean="0"/>
              <a:t>Nathaniel Roman</a:t>
            </a:r>
          </a:p>
          <a:p>
            <a:pPr algn="ctr" eaLnBrk="1" hangingPunct="1">
              <a:buFontTx/>
              <a:buNone/>
            </a:pPr>
            <a:r>
              <a:rPr lang="en-US" smtClean="0"/>
              <a:t>Scott Satkin</a:t>
            </a:r>
          </a:p>
          <a:p>
            <a:pPr algn="ctr" eaLnBrk="1" hangingPunct="1">
              <a:buFontTx/>
              <a:buNone/>
            </a:pPr>
            <a:r>
              <a:rPr lang="en-US" smtClean="0"/>
              <a:t>Walker Burgin</a:t>
            </a:r>
          </a:p>
          <a:p>
            <a:pPr algn="ctr" eaLnBrk="1" hangingPunct="1">
              <a:buFontTx/>
              <a:buNone/>
            </a:pPr>
            <a:r>
              <a:rPr lang="en-US" smtClean="0"/>
              <a:t>Robert Pless</a:t>
            </a:r>
          </a:p>
          <a:p>
            <a:pPr algn="ctr" eaLnBrk="1" hangingPunct="1">
              <a:buFontTx/>
              <a:buNone/>
            </a:pPr>
            <a:endParaRPr lang="en-US" smtClean="0"/>
          </a:p>
          <a:p>
            <a:pPr algn="ctr" eaLnBrk="1" hangingPunct="1">
              <a:buFontTx/>
              <a:buNone/>
            </a:pPr>
            <a:r>
              <a:rPr lang="en-US" smtClean="0"/>
              <a:t>Washington University</a:t>
            </a:r>
            <a:endParaRPr lang="en-US" smtClean="0">
              <a:solidFill>
                <a:schemeClr val="bg2"/>
              </a:solidFill>
            </a:endParaRPr>
          </a:p>
        </p:txBody>
      </p:sp>
      <p:pic>
        <p:nvPicPr>
          <p:cNvPr id="2052" name="Picture 4" descr="1linepos(CMYK)M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6513513"/>
            <a:ext cx="4114800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 descr="qilo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4863" y="4818063"/>
            <a:ext cx="23812" cy="2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4" name="Rectangle 7"/>
          <p:cNvSpPr>
            <a:spLocks noChangeArrowheads="1"/>
          </p:cNvSpPr>
          <p:nvPr/>
        </p:nvSpPr>
        <p:spPr bwMode="auto">
          <a:xfrm>
            <a:off x="0" y="6276975"/>
            <a:ext cx="30400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Partially supported by</a:t>
            </a:r>
          </a:p>
          <a:p>
            <a:r>
              <a:rPr lang="en-US" sz="1600"/>
              <a:t>NSF Career award IIS-0546383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Related Work</a:t>
            </a:r>
          </a:p>
        </p:txBody>
      </p:sp>
      <p:sp>
        <p:nvSpPr>
          <p:cNvPr id="1126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WILD database</a:t>
            </a:r>
          </a:p>
          <a:p>
            <a:pPr lvl="1" eaLnBrk="1" hangingPunct="1"/>
            <a:r>
              <a:rPr lang="en-US" sz="2000" i="1" smtClean="0"/>
              <a:t>All the Images of an Outdoor Scene</a:t>
            </a:r>
            <a:r>
              <a:rPr lang="en-US" sz="2000" smtClean="0"/>
              <a:t>, Narasimhan, Wang, Nayar, ECCV 2002</a:t>
            </a:r>
          </a:p>
          <a:p>
            <a:pPr lvl="1" eaLnBrk="1" hangingPunct="1"/>
            <a:r>
              <a:rPr lang="en-US" sz="2000" smtClean="0"/>
              <a:t>“</a:t>
            </a:r>
            <a:r>
              <a:rPr lang="en-US" sz="2000" i="1" smtClean="0"/>
              <a:t>Clustering Appearance for Scene Analysis</a:t>
            </a:r>
            <a:r>
              <a:rPr lang="en-US" sz="2000" smtClean="0"/>
              <a:t>”, Koppal, Narasimhan, CVPR 2006</a:t>
            </a:r>
          </a:p>
          <a:p>
            <a:pPr eaLnBrk="1" hangingPunct="1"/>
            <a:r>
              <a:rPr lang="en-US" sz="2400" smtClean="0"/>
              <a:t>Time Lapse</a:t>
            </a:r>
          </a:p>
          <a:p>
            <a:pPr lvl="1" eaLnBrk="1" hangingPunct="1"/>
            <a:r>
              <a:rPr lang="en-US" sz="2000" i="1" smtClean="0"/>
              <a:t>Factored Time-Lapse Video</a:t>
            </a:r>
            <a:r>
              <a:rPr lang="en-US" sz="2000" smtClean="0"/>
              <a:t>, Sunkavalli, Matusik, Pfister, Rusinkiewicz, SIGGRAPH 2007.</a:t>
            </a:r>
          </a:p>
          <a:p>
            <a:pPr lvl="1" eaLnBrk="1" hangingPunct="1"/>
            <a:r>
              <a:rPr lang="en-US" sz="2000" i="1" smtClean="0"/>
              <a:t>What do Color Changes Reveal about an Outdoor Scene?, </a:t>
            </a:r>
            <a:r>
              <a:rPr lang="en-US" sz="2000" smtClean="0"/>
              <a:t>Sunkavalli, Romeiro, Matusik, Zickler, Pfister, CVPR 2008</a:t>
            </a:r>
            <a:endParaRPr lang="en-US" sz="2000" i="1" smtClean="0"/>
          </a:p>
          <a:p>
            <a:pPr lvl="1" eaLnBrk="1" hangingPunct="1"/>
            <a:r>
              <a:rPr lang="en-US" sz="2000" i="1" smtClean="0"/>
              <a:t>Radiometric Calibration with Illumination Change for Outdoor Scene Analysis</a:t>
            </a:r>
            <a:r>
              <a:rPr lang="en-US" sz="2000" smtClean="0"/>
              <a:t>, Kim, Frahm, Pollefeys, CVPR 2008.</a:t>
            </a:r>
          </a:p>
          <a:p>
            <a:pPr lvl="1" eaLnBrk="1" hangingPunct="1">
              <a:buFontTx/>
              <a:buNone/>
            </a:pPr>
            <a:endParaRPr lang="en-US" smtClean="0"/>
          </a:p>
          <a:p>
            <a:pPr lvl="1"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133600"/>
            <a:ext cx="4738688" cy="416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291" name="Group 4"/>
          <p:cNvGrpSpPr>
            <a:grpSpLocks/>
          </p:cNvGrpSpPr>
          <p:nvPr/>
        </p:nvGrpSpPr>
        <p:grpSpPr bwMode="auto">
          <a:xfrm>
            <a:off x="-1981200" y="0"/>
            <a:ext cx="15878175" cy="1790700"/>
            <a:chOff x="-1242" y="2208"/>
            <a:chExt cx="10002" cy="1128"/>
          </a:xfrm>
        </p:grpSpPr>
        <p:sp>
          <p:nvSpPr>
            <p:cNvPr id="12296" name="Text Box 9"/>
            <p:cNvSpPr txBox="1">
              <a:spLocks noChangeArrowheads="1"/>
            </p:cNvSpPr>
            <p:nvPr/>
          </p:nvSpPr>
          <p:spPr bwMode="auto">
            <a:xfrm>
              <a:off x="1392" y="2976"/>
              <a:ext cx="7368" cy="360"/>
            </a:xfrm>
            <a:prstGeom prst="rect">
              <a:avLst/>
            </a:prstGeom>
            <a:noFill/>
            <a:ln w="9525" algn="in">
              <a:noFill/>
              <a:miter lim="800000"/>
              <a:headEnd/>
              <a:tailEnd/>
            </a:ln>
          </p:spPr>
          <p:txBody>
            <a:bodyPr lIns="36576" tIns="36576" rIns="36576" bIns="36576"/>
            <a:lstStyle/>
            <a:p>
              <a:endParaRPr lang="en-US" sz="2800"/>
            </a:p>
          </p:txBody>
        </p:sp>
        <p:grpSp>
          <p:nvGrpSpPr>
            <p:cNvPr id="12297" name="Group 32"/>
            <p:cNvGrpSpPr>
              <a:grpSpLocks/>
            </p:cNvGrpSpPr>
            <p:nvPr/>
          </p:nvGrpSpPr>
          <p:grpSpPr bwMode="auto">
            <a:xfrm>
              <a:off x="-1242" y="2208"/>
              <a:ext cx="9114" cy="999"/>
              <a:chOff x="-1819275" y="3505200"/>
              <a:chExt cx="14468475" cy="1585358"/>
            </a:xfrm>
          </p:grpSpPr>
          <p:grpSp>
            <p:nvGrpSpPr>
              <p:cNvPr id="12298" name="Group 27"/>
              <p:cNvGrpSpPr>
                <a:grpSpLocks/>
              </p:cNvGrpSpPr>
              <p:nvPr/>
            </p:nvGrpSpPr>
            <p:grpSpPr bwMode="auto">
              <a:xfrm>
                <a:off x="381000" y="3505200"/>
                <a:ext cx="8277225" cy="1066800"/>
                <a:chOff x="4600575" y="3429000"/>
                <a:chExt cx="12585925" cy="1888569"/>
              </a:xfrm>
            </p:grpSpPr>
            <p:pic>
              <p:nvPicPr>
                <p:cNvPr id="12303" name="Picture 4" descr="pc_1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15232175" y="3429000"/>
                  <a:ext cx="1954325" cy="1888090"/>
                </a:xfrm>
                <a:prstGeom prst="rect">
                  <a:avLst/>
                </a:prstGeom>
                <a:noFill/>
                <a:ln w="9525" algn="in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304" name="Picture 5" descr="pc_3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11318647" y="3429000"/>
                  <a:ext cx="2169688" cy="1888090"/>
                </a:xfrm>
                <a:prstGeom prst="rect">
                  <a:avLst/>
                </a:prstGeom>
                <a:noFill/>
                <a:ln w="9525" algn="in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305" name="Picture 6" descr="mean_month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7351417" y="3429000"/>
                  <a:ext cx="2176559" cy="1888569"/>
                </a:xfrm>
                <a:prstGeom prst="rect">
                  <a:avLst/>
                </a:prstGeom>
                <a:noFill/>
                <a:ln w="9525" algn="in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306" name="Picture 7" descr="200606_ave_02_16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4600575" y="3429000"/>
                  <a:ext cx="2299205" cy="1888090"/>
                </a:xfrm>
                <a:prstGeom prst="rect">
                  <a:avLst/>
                </a:prstGeom>
                <a:noFill/>
                <a:ln w="9525" algn="in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2299" name="Text Box 8"/>
              <p:cNvSpPr txBox="1">
                <a:spLocks noChangeArrowheads="1"/>
              </p:cNvSpPr>
              <p:nvPr/>
            </p:nvSpPr>
            <p:spPr bwMode="auto">
              <a:xfrm>
                <a:off x="-1819275" y="3810000"/>
                <a:ext cx="14468475" cy="609600"/>
              </a:xfrm>
              <a:prstGeom prst="rect">
                <a:avLst/>
              </a:prstGeom>
              <a:noFill/>
              <a:ln w="9525" algn="in">
                <a:noFill/>
                <a:miter lim="800000"/>
                <a:headEnd/>
                <a:tailEnd/>
              </a:ln>
            </p:spPr>
            <p:txBody>
              <a:bodyPr lIns="36576" tIns="36576" rIns="36576" bIns="36576"/>
              <a:lstStyle/>
              <a:p>
                <a:r>
                  <a:rPr lang="en-US" sz="2800">
                    <a:solidFill>
                      <a:srgbClr val="000000"/>
                    </a:solidFill>
                    <a:latin typeface="Times New Roman" pitchFamily="18" charset="0"/>
                  </a:rPr>
                  <a:t>				 =                 + f</a:t>
                </a:r>
                <a:r>
                  <a:rPr lang="en-US" sz="2800" baseline="-25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sz="2800">
                    <a:solidFill>
                      <a:srgbClr val="000000"/>
                    </a:solidFill>
                    <a:latin typeface="Times New Roman" pitchFamily="18" charset="0"/>
                  </a:rPr>
                  <a:t>(t,x)                + f</a:t>
                </a:r>
                <a:r>
                  <a:rPr lang="en-US" sz="2800" baseline="-25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sz="2800">
                    <a:solidFill>
                      <a:srgbClr val="000000"/>
                    </a:solidFill>
                    <a:latin typeface="Times New Roman" pitchFamily="18" charset="0"/>
                  </a:rPr>
                  <a:t>(t,x)               + ...</a:t>
                </a:r>
                <a:endParaRPr lang="en-US" sz="2800"/>
              </a:p>
            </p:txBody>
          </p:sp>
          <p:sp>
            <p:nvSpPr>
              <p:cNvPr id="12300" name="Rectangle 28"/>
              <p:cNvSpPr>
                <a:spLocks noChangeArrowheads="1"/>
              </p:cNvSpPr>
              <p:nvPr/>
            </p:nvSpPr>
            <p:spPr bwMode="auto">
              <a:xfrm>
                <a:off x="4800600" y="4723974"/>
                <a:ext cx="1422400" cy="3665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000000"/>
                    </a:solidFill>
                    <a:latin typeface="Times New Roman" pitchFamily="18" charset="0"/>
                  </a:rPr>
                  <a:t>Component 1</a:t>
                </a:r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12301" name="Rectangle 29"/>
              <p:cNvSpPr>
                <a:spLocks noChangeArrowheads="1"/>
              </p:cNvSpPr>
              <p:nvPr/>
            </p:nvSpPr>
            <p:spPr bwMode="auto">
              <a:xfrm>
                <a:off x="7315200" y="4647800"/>
                <a:ext cx="1479550" cy="366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000000"/>
                    </a:solidFill>
                    <a:latin typeface="Times New Roman" pitchFamily="18" charset="0"/>
                  </a:rPr>
                  <a:t>Component 2 </a:t>
                </a:r>
                <a:endParaRPr lang="en-US"/>
              </a:p>
            </p:txBody>
          </p:sp>
          <p:sp>
            <p:nvSpPr>
              <p:cNvPr id="12302" name="Rectangle 30"/>
              <p:cNvSpPr>
                <a:spLocks noChangeArrowheads="1"/>
              </p:cNvSpPr>
              <p:nvPr/>
            </p:nvSpPr>
            <p:spPr bwMode="auto">
              <a:xfrm>
                <a:off x="2209800" y="4647800"/>
                <a:ext cx="1333500" cy="366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000000"/>
                    </a:solidFill>
                    <a:latin typeface="Times New Roman" pitchFamily="18" charset="0"/>
                  </a:rPr>
                  <a:t>Mean Image</a:t>
                </a:r>
                <a:endParaRPr lang="en-US"/>
              </a:p>
            </p:txBody>
          </p:sp>
        </p:grpSp>
      </p:grpSp>
      <p:sp>
        <p:nvSpPr>
          <p:cNvPr id="12292" name="Text Box 16"/>
          <p:cNvSpPr txBox="1">
            <a:spLocks noChangeArrowheads="1"/>
          </p:cNvSpPr>
          <p:nvPr/>
        </p:nvSpPr>
        <p:spPr bwMode="auto">
          <a:xfrm>
            <a:off x="441325" y="2601913"/>
            <a:ext cx="1298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Camera 1</a:t>
            </a:r>
          </a:p>
        </p:txBody>
      </p:sp>
      <p:sp>
        <p:nvSpPr>
          <p:cNvPr id="12293" name="Text Box 17"/>
          <p:cNvSpPr txBox="1">
            <a:spLocks noChangeArrowheads="1"/>
          </p:cNvSpPr>
          <p:nvPr/>
        </p:nvSpPr>
        <p:spPr bwMode="auto">
          <a:xfrm>
            <a:off x="441325" y="3592513"/>
            <a:ext cx="1298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Camera 2</a:t>
            </a:r>
          </a:p>
        </p:txBody>
      </p:sp>
      <p:sp>
        <p:nvSpPr>
          <p:cNvPr id="12294" name="Text Box 18"/>
          <p:cNvSpPr txBox="1">
            <a:spLocks noChangeArrowheads="1"/>
          </p:cNvSpPr>
          <p:nvPr/>
        </p:nvSpPr>
        <p:spPr bwMode="auto">
          <a:xfrm>
            <a:off x="441325" y="4506913"/>
            <a:ext cx="1298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Camera 3</a:t>
            </a:r>
          </a:p>
        </p:txBody>
      </p:sp>
      <p:sp>
        <p:nvSpPr>
          <p:cNvPr id="12295" name="Text Box 19"/>
          <p:cNvSpPr txBox="1">
            <a:spLocks noChangeArrowheads="1"/>
          </p:cNvSpPr>
          <p:nvPr/>
        </p:nvSpPr>
        <p:spPr bwMode="auto">
          <a:xfrm>
            <a:off x="441325" y="5497513"/>
            <a:ext cx="1298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Camera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lal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0880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5713" y="1828800"/>
            <a:ext cx="2808287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Rectangle 5"/>
          <p:cNvSpPr>
            <a:spLocks noChangeArrowheads="1"/>
          </p:cNvSpPr>
          <p:nvPr/>
        </p:nvSpPr>
        <p:spPr bwMode="auto">
          <a:xfrm>
            <a:off x="6096000" y="228600"/>
            <a:ext cx="3048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/>
              <a:t>Canonical Day Components</a:t>
            </a:r>
          </a:p>
        </p:txBody>
      </p:sp>
      <p:sp>
        <p:nvSpPr>
          <p:cNvPr id="13317" name="Text Box 6"/>
          <p:cNvSpPr txBox="1">
            <a:spLocks noChangeArrowheads="1"/>
          </p:cNvSpPr>
          <p:nvPr/>
        </p:nvSpPr>
        <p:spPr bwMode="auto">
          <a:xfrm>
            <a:off x="6096000" y="6127750"/>
            <a:ext cx="30480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“Consistent Temporal Variations in Many Outdoor Scenes”</a:t>
            </a:r>
          </a:p>
          <a:p>
            <a:r>
              <a:rPr lang="en-US" sz="1400"/>
              <a:t>Jacobs, Roman, Pless, CVPR 2007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800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smtClean="0"/>
          </a:p>
          <a:p>
            <a:pPr eaLnBrk="1" hangingPunct="1">
              <a:buFontTx/>
              <a:buNone/>
            </a:pPr>
            <a:endParaRPr lang="en-US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200400" cy="177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 descr="Year111"/>
          <p:cNvPicPr>
            <a:picLocks noChangeAspect="1" noChangeArrowheads="1"/>
          </p:cNvPicPr>
          <p:nvPr/>
        </p:nvPicPr>
        <p:blipFill>
          <a:blip r:embed="rId3"/>
          <a:srcRect l="22000"/>
          <a:stretch>
            <a:fillRect/>
          </a:stretch>
        </p:blipFill>
        <p:spPr bwMode="auto">
          <a:xfrm>
            <a:off x="3200400" y="1588"/>
            <a:ext cx="5943600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Geo-location Algorithm 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600" smtClean="0"/>
              <a:t>1. </a:t>
            </a:r>
            <a:r>
              <a:rPr lang="en-US" sz="2600" b="1" smtClean="0"/>
              <a:t>Compute principal component coefficients </a:t>
            </a:r>
            <a:r>
              <a:rPr lang="en-US" sz="2600" smtClean="0"/>
              <a:t>of a set of images from the camera for a given time period (~1 month)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60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600" smtClean="0"/>
              <a:t>2. Create a global appearance map for each time when an image was taken.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600" smtClean="0"/>
          </a:p>
          <a:p>
            <a:pPr eaLnBrk="1" hangingPunct="1">
              <a:lnSpc>
                <a:spcPct val="80000"/>
              </a:lnSpc>
              <a:defRPr/>
            </a:pPr>
            <a:endParaRPr lang="en-US" sz="2600" smtClean="0"/>
          </a:p>
          <a:p>
            <a:pPr eaLnBrk="1" hangingPunct="1">
              <a:lnSpc>
                <a:spcPct val="80000"/>
              </a:lnSpc>
              <a:defRPr/>
            </a:pPr>
            <a:endParaRPr lang="en-US" sz="260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600" smtClean="0"/>
              <a:t>3. Try to reconstruct each map pixel, using the leading coefficients trajectories from the image set.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60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600" smtClean="0"/>
              <a:t>4. The </a:t>
            </a:r>
            <a:r>
              <a:rPr lang="en-US" sz="2600" b="1" smtClean="0"/>
              <a:t>map pixel with the highest correlation with the reconstruction </a:t>
            </a:r>
            <a:r>
              <a:rPr lang="en-US" sz="2600" smtClean="0"/>
              <a:t>is the estimate of the location of the camera.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/>
          <a:srcRect l="23944" r="1408" b="72778"/>
          <a:stretch>
            <a:fillRect/>
          </a:stretch>
        </p:blipFill>
        <p:spPr bwMode="auto">
          <a:xfrm>
            <a:off x="4800600" y="3352800"/>
            <a:ext cx="3200400" cy="108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Localization using sunlight image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371600"/>
            <a:ext cx="5410200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Localization using satellite/weather.</a:t>
            </a:r>
          </a:p>
        </p:txBody>
      </p:sp>
      <p:sp>
        <p:nvSpPr>
          <p:cNvPr id="1741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35113"/>
            <a:ext cx="5867400" cy="53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54775" y="1676400"/>
            <a:ext cx="2689225" cy="201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/>
          <a:srcRect b="70314"/>
          <a:stretch>
            <a:fillRect/>
          </a:stretch>
        </p:blipFill>
        <p:spPr bwMode="auto">
          <a:xfrm>
            <a:off x="5943600" y="4929188"/>
            <a:ext cx="3200400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43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71600"/>
            <a:ext cx="8872538" cy="408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0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Relative Camera Localization</a:t>
            </a:r>
          </a:p>
        </p:txBody>
      </p:sp>
      <p:pic>
        <p:nvPicPr>
          <p:cNvPr id="19459" name="Picture 7"/>
          <p:cNvPicPr>
            <a:picLocks noChangeAspect="1" noChangeArrowheads="1"/>
          </p:cNvPicPr>
          <p:nvPr/>
        </p:nvPicPr>
        <p:blipFill>
          <a:blip r:embed="rId2"/>
          <a:srcRect l="23558" r="24655" b="29625"/>
          <a:stretch>
            <a:fillRect/>
          </a:stretch>
        </p:blipFill>
        <p:spPr bwMode="auto">
          <a:xfrm>
            <a:off x="2133600" y="1600200"/>
            <a:ext cx="3989388" cy="3246438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sp>
        <p:nvSpPr>
          <p:cNvPr id="19460" name="Text Box 8"/>
          <p:cNvSpPr txBox="1">
            <a:spLocks noChangeArrowheads="1"/>
          </p:cNvSpPr>
          <p:nvPr/>
        </p:nvSpPr>
        <p:spPr bwMode="auto">
          <a:xfrm>
            <a:off x="457200" y="4759325"/>
            <a:ext cx="8229600" cy="1366838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  <p:txBody>
          <a:bodyPr lIns="36576" tIns="36576" rIns="36576" bIns="36576"/>
          <a:lstStyle/>
          <a:p>
            <a:r>
              <a:rPr lang="en-US" sz="35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The linear relationship between distance and canonical correlation.</a:t>
            </a:r>
            <a:endParaRPr lang="en-US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Camera orientation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143000"/>
            <a:ext cx="786765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07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73125"/>
            <a:ext cx="9144000" cy="598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Oval 5"/>
          <p:cNvSpPr>
            <a:spLocks noChangeArrowheads="1"/>
          </p:cNvSpPr>
          <p:nvPr/>
        </p:nvSpPr>
        <p:spPr bwMode="auto">
          <a:xfrm>
            <a:off x="1600200" y="6019800"/>
            <a:ext cx="3886200" cy="6096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7" name="Text Box 6"/>
          <p:cNvSpPr txBox="1">
            <a:spLocks noChangeArrowheads="1"/>
          </p:cNvSpPr>
          <p:nvPr/>
        </p:nvSpPr>
        <p:spPr bwMode="auto">
          <a:xfrm>
            <a:off x="5181600" y="6491288"/>
            <a:ext cx="2178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Today, at 4:44 pm.</a:t>
            </a:r>
          </a:p>
        </p:txBody>
      </p:sp>
      <p:sp>
        <p:nvSpPr>
          <p:cNvPr id="3078" name="Text Box 7"/>
          <p:cNvSpPr txBox="1">
            <a:spLocks noChangeArrowheads="1"/>
          </p:cNvSpPr>
          <p:nvPr/>
        </p:nvSpPr>
        <p:spPr bwMode="auto">
          <a:xfrm>
            <a:off x="0" y="64912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9" name="Text Box 8"/>
          <p:cNvSpPr txBox="1">
            <a:spLocks noChangeArrowheads="1"/>
          </p:cNvSpPr>
          <p:nvPr/>
        </p:nvSpPr>
        <p:spPr bwMode="auto">
          <a:xfrm>
            <a:off x="685800" y="0"/>
            <a:ext cx="79517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There already exists a free, global, network of thousands of cameras.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Geo-orientation algorithm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Assume that camera location is known.</a:t>
            </a:r>
          </a:p>
          <a:p>
            <a:pPr eaLnBrk="1" hangingPunct="1"/>
            <a:r>
              <a:rPr lang="en-US" smtClean="0"/>
              <a:t>Find pixels that image sky.</a:t>
            </a:r>
          </a:p>
          <a:p>
            <a:pPr eaLnBrk="1" hangingPunct="1"/>
            <a:r>
              <a:rPr lang="en-US" smtClean="0"/>
              <a:t>Create full hemispherical sky-appearance image (from analytic model) for that geographic location at each image capture time.</a:t>
            </a:r>
          </a:p>
          <a:p>
            <a:pPr eaLnBrk="1" hangingPunct="1"/>
            <a:r>
              <a:rPr lang="en-US" smtClean="0"/>
              <a:t>Find part of hemispherical sky-appearance model that best correlates with sky pixels.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Part 1: Sky Segmentation</a:t>
            </a: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63700"/>
            <a:ext cx="4638675" cy="519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5013325" y="2017713"/>
            <a:ext cx="3825875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Algorithm:</a:t>
            </a:r>
          </a:p>
          <a:p>
            <a:r>
              <a:rPr lang="en-US"/>
              <a:t> Solve for component images using the canonical coefficient trajectories (shown below).  Threshold each pixel on the value of component 1.</a:t>
            </a:r>
          </a:p>
          <a:p>
            <a:endParaRPr lang="en-US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0363" y="3886200"/>
            <a:ext cx="2433637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Hemispherical Synthetic Sky Image</a:t>
            </a:r>
          </a:p>
        </p:txBody>
      </p:sp>
      <p:pic>
        <p:nvPicPr>
          <p:cNvPr id="23555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/>
          <a:srcRect b="48146"/>
          <a:stretch>
            <a:fillRect/>
          </a:stretch>
        </p:blipFill>
        <p:spPr>
          <a:xfrm>
            <a:off x="4267200" y="1524000"/>
            <a:ext cx="4038600" cy="2286000"/>
          </a:xfrm>
        </p:spPr>
      </p:pic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2495550" y="6491288"/>
            <a:ext cx="664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Preetham et al. “A practical model for daylight”, SIGGRAPH ’99.</a:t>
            </a:r>
          </a:p>
        </p:txBody>
      </p:sp>
      <p:pic>
        <p:nvPicPr>
          <p:cNvPr id="2355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3886200"/>
            <a:ext cx="5181600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8" name="Text Box 31"/>
          <p:cNvSpPr txBox="1">
            <a:spLocks noChangeArrowheads="1"/>
          </p:cNvSpPr>
          <p:nvPr/>
        </p:nvSpPr>
        <p:spPr bwMode="auto">
          <a:xfrm>
            <a:off x="228600" y="1676400"/>
            <a:ext cx="405447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Given specific time (when the image was captured) and the camera location, we compute the direction to the sun, and create the geo-oriented synthetic sky image.</a:t>
            </a:r>
          </a:p>
        </p:txBody>
      </p:sp>
      <p:pic>
        <p:nvPicPr>
          <p:cNvPr id="23559" name="Picture 2"/>
          <p:cNvPicPr>
            <a:picLocks noChangeAspect="1" noChangeArrowheads="1"/>
          </p:cNvPicPr>
          <p:nvPr/>
        </p:nvPicPr>
        <p:blipFill>
          <a:blip r:embed="rId2"/>
          <a:srcRect l="11319" t="53583" r="8813" b="19167"/>
          <a:stretch>
            <a:fillRect/>
          </a:stretch>
        </p:blipFill>
        <p:spPr bwMode="auto">
          <a:xfrm>
            <a:off x="3352800" y="4702175"/>
            <a:ext cx="57912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6"/>
          <p:cNvGrpSpPr>
            <a:grpSpLocks/>
          </p:cNvGrpSpPr>
          <p:nvPr/>
        </p:nvGrpSpPr>
        <p:grpSpPr bwMode="auto">
          <a:xfrm>
            <a:off x="228600" y="1905000"/>
            <a:ext cx="3276600" cy="4248150"/>
            <a:chOff x="144" y="192"/>
            <a:chExt cx="2064" cy="2676"/>
          </a:xfrm>
        </p:grpSpPr>
        <p:pic>
          <p:nvPicPr>
            <p:cNvPr id="24591" name="Picture 6" descr="render_4_3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4" y="2496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92" name="Picture 7" descr="render_4_2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0" y="192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93" name="Picture 8" descr="render_4_2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0" y="576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94" name="Picture 10" descr="render_4_2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50" y="960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95" name="Picture 11" descr="render_4_2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50" y="1344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96" name="Picture 12" descr="render_4_28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50" y="1728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97" name="Picture 13" descr="render_4_29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50" y="2112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579" name="Group 27"/>
          <p:cNvGrpSpPr>
            <a:grpSpLocks/>
          </p:cNvGrpSpPr>
          <p:nvPr/>
        </p:nvGrpSpPr>
        <p:grpSpPr bwMode="auto">
          <a:xfrm>
            <a:off x="5876925" y="1905000"/>
            <a:ext cx="3267075" cy="4248150"/>
            <a:chOff x="2598" y="204"/>
            <a:chExt cx="2058" cy="2676"/>
          </a:xfrm>
        </p:grpSpPr>
        <p:pic>
          <p:nvPicPr>
            <p:cNvPr id="24584" name="Picture 15" descr="real_4_24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598" y="204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5" name="Picture 16" descr="real_4_25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598" y="588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6" name="Picture 17" descr="real_4_26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598" y="972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7" name="Picture 18" descr="real_4_27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2598" y="1356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8" name="Picture 19" descr="real_4_28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598" y="1740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9" name="Picture 20" descr="real_4_29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598" y="2124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90" name="Picture 21" descr="real_4_30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2598" y="2508"/>
              <a:ext cx="205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580" name="Text Box 22"/>
          <p:cNvSpPr txBox="1">
            <a:spLocks noChangeArrowheads="1"/>
          </p:cNvSpPr>
          <p:nvPr/>
        </p:nvSpPr>
        <p:spPr bwMode="auto">
          <a:xfrm>
            <a:off x="669925" y="6259513"/>
            <a:ext cx="1271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simulated</a:t>
            </a:r>
          </a:p>
        </p:txBody>
      </p:sp>
      <p:sp>
        <p:nvSpPr>
          <p:cNvPr id="24581" name="Text Box 23"/>
          <p:cNvSpPr txBox="1">
            <a:spLocks noChangeArrowheads="1"/>
          </p:cNvSpPr>
          <p:nvPr/>
        </p:nvSpPr>
        <p:spPr bwMode="auto">
          <a:xfrm>
            <a:off x="6207125" y="6172200"/>
            <a:ext cx="2936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Rectangular sub-images</a:t>
            </a:r>
          </a:p>
        </p:txBody>
      </p:sp>
      <p:pic>
        <p:nvPicPr>
          <p:cNvPr id="24582" name="Picture 2"/>
          <p:cNvPicPr>
            <a:picLocks noChangeAspect="1" noChangeArrowheads="1"/>
          </p:cNvPicPr>
          <p:nvPr/>
        </p:nvPicPr>
        <p:blipFill>
          <a:blip r:embed="rId16"/>
          <a:srcRect l="11319" t="53583" r="5661" b="19167"/>
          <a:stretch>
            <a:fillRect/>
          </a:stretch>
        </p:blipFill>
        <p:spPr bwMode="auto">
          <a:xfrm>
            <a:off x="228600" y="228600"/>
            <a:ext cx="5105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3" name="Rectangle 28"/>
          <p:cNvSpPr>
            <a:spLocks noChangeArrowheads="1"/>
          </p:cNvSpPr>
          <p:nvPr/>
        </p:nvSpPr>
        <p:spPr bwMode="auto">
          <a:xfrm>
            <a:off x="1905000" y="685800"/>
            <a:ext cx="762000" cy="304800"/>
          </a:xfrm>
          <a:prstGeom prst="rect">
            <a:avLst/>
          </a:prstGeom>
          <a:solidFill>
            <a:schemeClr val="accent2">
              <a:alpha val="32156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en-US" sz="4000" smtClean="0"/>
              <a:t>Results</a:t>
            </a:r>
          </a:p>
        </p:txBody>
      </p:sp>
      <p:pic>
        <p:nvPicPr>
          <p:cNvPr id="25603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2979738"/>
            <a:ext cx="4038600" cy="3878262"/>
          </a:xfrm>
        </p:spPr>
      </p:pic>
      <p:sp>
        <p:nvSpPr>
          <p:cNvPr id="25604" name="Text Box 29"/>
          <p:cNvSpPr txBox="1">
            <a:spLocks noChangeArrowheads="1"/>
          </p:cNvSpPr>
          <p:nvPr/>
        </p:nvSpPr>
        <p:spPr bwMode="auto">
          <a:xfrm>
            <a:off x="4648200" y="3276600"/>
            <a:ext cx="2976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Westward facing camera</a:t>
            </a:r>
          </a:p>
        </p:txBody>
      </p:sp>
      <p:sp>
        <p:nvSpPr>
          <p:cNvPr id="25605" name="Rectangle 30"/>
          <p:cNvSpPr>
            <a:spLocks noChangeArrowheads="1"/>
          </p:cNvSpPr>
          <p:nvPr/>
        </p:nvSpPr>
        <p:spPr bwMode="auto">
          <a:xfrm>
            <a:off x="4648200" y="4191000"/>
            <a:ext cx="4203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Same camera, sun images dropped</a:t>
            </a:r>
          </a:p>
        </p:txBody>
      </p:sp>
      <p:sp>
        <p:nvSpPr>
          <p:cNvPr id="25606" name="Text Box 31"/>
          <p:cNvSpPr txBox="1">
            <a:spLocks noChangeArrowheads="1"/>
          </p:cNvSpPr>
          <p:nvPr/>
        </p:nvSpPr>
        <p:spPr bwMode="auto">
          <a:xfrm>
            <a:off x="4648200" y="5040313"/>
            <a:ext cx="2511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South facing camera</a:t>
            </a:r>
          </a:p>
        </p:txBody>
      </p:sp>
      <p:sp>
        <p:nvSpPr>
          <p:cNvPr id="25607" name="Text Box 32"/>
          <p:cNvSpPr txBox="1">
            <a:spLocks noChangeArrowheads="1"/>
          </p:cNvSpPr>
          <p:nvPr/>
        </p:nvSpPr>
        <p:spPr bwMode="auto">
          <a:xfrm>
            <a:off x="4648200" y="5943600"/>
            <a:ext cx="3216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Large field of view camera.</a:t>
            </a:r>
          </a:p>
        </p:txBody>
      </p:sp>
      <p:pic>
        <p:nvPicPr>
          <p:cNvPr id="25608" name="Picture 2"/>
          <p:cNvPicPr>
            <a:picLocks noChangeAspect="1" noChangeArrowheads="1"/>
          </p:cNvPicPr>
          <p:nvPr/>
        </p:nvPicPr>
        <p:blipFill>
          <a:blip r:embed="rId3"/>
          <a:srcRect l="11319" t="53583" r="5661" b="19167"/>
          <a:stretch>
            <a:fillRect/>
          </a:stretch>
        </p:blipFill>
        <p:spPr bwMode="auto">
          <a:xfrm>
            <a:off x="0" y="1066800"/>
            <a:ext cx="5105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9" name="Rectangle 34"/>
          <p:cNvSpPr>
            <a:spLocks noChangeArrowheads="1"/>
          </p:cNvSpPr>
          <p:nvPr/>
        </p:nvSpPr>
        <p:spPr bwMode="auto">
          <a:xfrm>
            <a:off x="914400" y="1371600"/>
            <a:ext cx="914400" cy="304800"/>
          </a:xfrm>
          <a:prstGeom prst="rect">
            <a:avLst/>
          </a:prstGeom>
          <a:solidFill>
            <a:schemeClr val="accent2">
              <a:alpha val="32156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0" name="Text Box 35"/>
          <p:cNvSpPr txBox="1">
            <a:spLocks noChangeArrowheads="1"/>
          </p:cNvSpPr>
          <p:nvPr/>
        </p:nvSpPr>
        <p:spPr bwMode="auto">
          <a:xfrm>
            <a:off x="5105400" y="1447800"/>
            <a:ext cx="3687763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Normalized Cross Correlation between synthetic panorama and real image.</a:t>
            </a:r>
          </a:p>
          <a:p>
            <a:r>
              <a:rPr lang="en-US"/>
              <a:t>Using 1 weeks worth of daytime images.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3276600" cy="1554162"/>
          </a:xfrm>
        </p:spPr>
        <p:txBody>
          <a:bodyPr/>
          <a:lstStyle/>
          <a:p>
            <a:pPr eaLnBrk="1" hangingPunct="1"/>
            <a:r>
              <a:rPr lang="en-US" sz="4000" smtClean="0"/>
              <a:t>Is the camera static?</a:t>
            </a:r>
          </a:p>
        </p:txBody>
      </p:sp>
      <p:sp>
        <p:nvSpPr>
          <p:cNvPr id="26627" name="Rectangle 3"/>
          <p:cNvSpPr>
            <a:spLocks noGrp="1"/>
          </p:cNvSpPr>
          <p:nvPr>
            <p:ph type="body" idx="1"/>
          </p:nvPr>
        </p:nvSpPr>
        <p:spPr>
          <a:xfrm>
            <a:off x="0" y="2057400"/>
            <a:ext cx="41910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smtClean="0"/>
              <a:t>Cameras have crazy failure modes, and not all cameras remain static.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00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smtClean="0"/>
              <a:t>Camera motion detection is especially hard when images are captured every 30 minutes.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00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smtClean="0"/>
              <a:t>This may be a problem unique to our data set, and we have a two stage detection: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800" smtClean="0"/>
              <a:t>Filter using mutual information compared to previous day image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800" smtClean="0"/>
              <a:t>If this fails then use SIFT to solve for homography.  If homography is not close to identity, then mark camera as moved.</a:t>
            </a:r>
          </a:p>
        </p:txBody>
      </p:sp>
      <p:pic>
        <p:nvPicPr>
          <p:cNvPr id="2662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53200" y="0"/>
            <a:ext cx="25908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84688" y="2133600"/>
            <a:ext cx="4659312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0"/>
            <a:ext cx="25908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Conclusions/Future Work</a:t>
            </a:r>
          </a:p>
        </p:txBody>
      </p:sp>
      <p:sp>
        <p:nvSpPr>
          <p:cNvPr id="2765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z="2800" smtClean="0"/>
              <a:t>Global image variations in natural scenes give strong cues for camera location and orientation.</a:t>
            </a:r>
          </a:p>
          <a:p>
            <a:pPr eaLnBrk="1" hangingPunct="1">
              <a:buFontTx/>
              <a:buNone/>
            </a:pPr>
            <a:endParaRPr lang="en-US" sz="2800" smtClean="0"/>
          </a:p>
          <a:p>
            <a:pPr eaLnBrk="1" hangingPunct="1">
              <a:buFontTx/>
              <a:buNone/>
            </a:pPr>
            <a:r>
              <a:rPr lang="en-US" sz="2800" smtClean="0"/>
              <a:t>Can we solve for more complete camera calibration (with better models of sky luminance and reasoning about atmospheric conditions)?</a:t>
            </a:r>
          </a:p>
          <a:p>
            <a:pPr eaLnBrk="1" hangingPunct="1">
              <a:buFontTx/>
              <a:buNone/>
            </a:pPr>
            <a:r>
              <a:rPr lang="en-US" sz="2800" smtClean="0"/>
              <a:t>Can we solve for more accurate camera calibration with higher frame rates?</a:t>
            </a:r>
          </a:p>
          <a:p>
            <a:pPr eaLnBrk="1" hangingPunct="1">
              <a:buFontTx/>
              <a:buNone/>
            </a:pP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How can we use these cameras?</a:t>
            </a:r>
          </a:p>
        </p:txBody>
      </p:sp>
      <p:sp>
        <p:nvSpPr>
          <p:cNvPr id="4099" name="Rectangle 3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endParaRPr lang="en-US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/>
              <a:t>We approach this problem using the paradigm of </a:t>
            </a:r>
            <a:r>
              <a:rPr lang="en-US" i="1" smtClean="0"/>
              <a:t>Passive Vision:</a:t>
            </a:r>
            <a:r>
              <a:rPr lang="en-US" smtClean="0"/>
              <a:t> what can we learn from many images from a static camera.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one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St. Louis (from my lab).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abP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588"/>
            <a:ext cx="838676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“Nearby” regions in the environment tend to co-vary </a:t>
            </a:r>
          </a:p>
        </p:txBody>
      </p:sp>
      <p:pic>
        <p:nvPicPr>
          <p:cNvPr id="7171" name="Picture 3" descr="colds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2700" y="1566863"/>
            <a:ext cx="6356350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0" y="1843088"/>
            <a:ext cx="249555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mic Sans MS" pitchFamily="66" charset="0"/>
              </a:rPr>
              <a:t>Blue: downtown</a:t>
            </a:r>
          </a:p>
          <a:p>
            <a:r>
              <a:rPr lang="en-US">
                <a:latin typeface="Comic Sans MS" pitchFamily="66" charset="0"/>
              </a:rPr>
              <a:t>Dk. Green: SLU</a:t>
            </a:r>
          </a:p>
          <a:p>
            <a:r>
              <a:rPr lang="en-US">
                <a:latin typeface="Comic Sans MS" pitchFamily="66" charset="0"/>
              </a:rPr>
              <a:t>Lt. Green: Med School</a:t>
            </a:r>
          </a:p>
          <a:p>
            <a:endParaRPr lang="en-US">
              <a:latin typeface="Comic Sans MS" pitchFamily="66" charset="0"/>
            </a:endParaRPr>
          </a:p>
          <a:p>
            <a:endParaRPr lang="en-US">
              <a:latin typeface="Comic Sans MS" pitchFamily="66" charset="0"/>
            </a:endParaRPr>
          </a:p>
          <a:p>
            <a:r>
              <a:rPr lang="en-US">
                <a:latin typeface="Comic Sans MS" pitchFamily="66" charset="0"/>
              </a:rPr>
              <a:t>(False Color Image -R,G,B components are different principal components)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St. Louis Geography</a:t>
            </a:r>
          </a:p>
        </p:txBody>
      </p:sp>
      <p:sp>
        <p:nvSpPr>
          <p:cNvPr id="819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8196" name="Picture 4" descr="stl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76350"/>
            <a:ext cx="9144000" cy="5581650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8197" name="Oval 5"/>
          <p:cNvSpPr>
            <a:spLocks noChangeArrowheads="1"/>
          </p:cNvSpPr>
          <p:nvPr/>
        </p:nvSpPr>
        <p:spPr bwMode="auto">
          <a:xfrm>
            <a:off x="673100" y="2654300"/>
            <a:ext cx="241300" cy="241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8" name="Oval 6"/>
          <p:cNvSpPr>
            <a:spLocks noChangeArrowheads="1"/>
          </p:cNvSpPr>
          <p:nvPr/>
        </p:nvSpPr>
        <p:spPr bwMode="auto">
          <a:xfrm>
            <a:off x="2908300" y="3187700"/>
            <a:ext cx="355600" cy="774700"/>
          </a:xfrm>
          <a:prstGeom prst="ellipse">
            <a:avLst/>
          </a:prstGeom>
          <a:solidFill>
            <a:schemeClr val="bg1">
              <a:alpha val="50195"/>
            </a:schemeClr>
          </a:solidFill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9" name="Oval 7"/>
          <p:cNvSpPr>
            <a:spLocks noChangeArrowheads="1"/>
          </p:cNvSpPr>
          <p:nvPr/>
        </p:nvSpPr>
        <p:spPr bwMode="auto">
          <a:xfrm>
            <a:off x="4724400" y="3695700"/>
            <a:ext cx="355600" cy="774700"/>
          </a:xfrm>
          <a:prstGeom prst="ellipse">
            <a:avLst/>
          </a:prstGeom>
          <a:solidFill>
            <a:schemeClr val="bg1">
              <a:alpha val="50195"/>
            </a:schemeClr>
          </a:solidFill>
          <a:ln w="57150">
            <a:solidFill>
              <a:srgbClr val="3399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7569200" y="4394200"/>
            <a:ext cx="431800" cy="1257300"/>
          </a:xfrm>
          <a:prstGeom prst="ellipse">
            <a:avLst/>
          </a:prstGeom>
          <a:solidFill>
            <a:schemeClr val="bg1">
              <a:alpha val="50195"/>
            </a:schemeClr>
          </a:solidFill>
          <a:ln w="5715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0" y="2078038"/>
            <a:ext cx="4010025" cy="457200"/>
          </a:xfrm>
          <a:prstGeom prst="rect">
            <a:avLst/>
          </a:prstGeom>
          <a:solidFill>
            <a:schemeClr val="tx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Comic Sans MS" pitchFamily="66" charset="0"/>
              </a:rPr>
              <a:t>Wash U. (Camera Location)</a:t>
            </a:r>
          </a:p>
        </p:txBody>
      </p:sp>
      <p:sp>
        <p:nvSpPr>
          <p:cNvPr id="8202" name="Text Box 10"/>
          <p:cNvSpPr txBox="1">
            <a:spLocks noChangeArrowheads="1"/>
          </p:cNvSpPr>
          <p:nvPr/>
        </p:nvSpPr>
        <p:spPr bwMode="auto">
          <a:xfrm>
            <a:off x="2181225" y="3906838"/>
            <a:ext cx="1839913" cy="457200"/>
          </a:xfrm>
          <a:prstGeom prst="rect">
            <a:avLst/>
          </a:prstGeom>
          <a:solidFill>
            <a:schemeClr val="tx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Comic Sans MS" pitchFamily="66" charset="0"/>
              </a:rPr>
              <a:t>Med School</a:t>
            </a:r>
          </a:p>
        </p:txBody>
      </p:sp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3552825" y="4605338"/>
            <a:ext cx="2981325" cy="457200"/>
          </a:xfrm>
          <a:prstGeom prst="rect">
            <a:avLst/>
          </a:prstGeom>
          <a:solidFill>
            <a:schemeClr val="tx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Comic Sans MS" pitchFamily="66" charset="0"/>
              </a:rPr>
              <a:t>St. Louis University</a:t>
            </a:r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6384925" y="5761038"/>
            <a:ext cx="2462213" cy="457200"/>
          </a:xfrm>
          <a:prstGeom prst="rect">
            <a:avLst/>
          </a:prstGeom>
          <a:solidFill>
            <a:schemeClr val="tx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Comic Sans MS" pitchFamily="66" charset="0"/>
              </a:rPr>
              <a:t>Downtown/Arch</a:t>
            </a:r>
          </a:p>
        </p:txBody>
      </p:sp>
      <p:sp>
        <p:nvSpPr>
          <p:cNvPr id="62477" name="Cloud"/>
          <p:cNvSpPr>
            <a:spLocks noChangeAspect="1" noEditPoints="1" noChangeArrowheads="1"/>
          </p:cNvSpPr>
          <p:nvPr/>
        </p:nvSpPr>
        <p:spPr bwMode="auto">
          <a:xfrm>
            <a:off x="0" y="3581400"/>
            <a:ext cx="2743200" cy="18383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62478" name="Cloud"/>
          <p:cNvSpPr>
            <a:spLocks noChangeAspect="1" noEditPoints="1" noChangeArrowheads="1"/>
          </p:cNvSpPr>
          <p:nvPr/>
        </p:nvSpPr>
        <p:spPr bwMode="auto">
          <a:xfrm>
            <a:off x="1219200" y="5019675"/>
            <a:ext cx="2743200" cy="18383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62479" name="Cloud"/>
          <p:cNvSpPr>
            <a:spLocks noChangeAspect="1" noEditPoints="1" noChangeArrowheads="1"/>
          </p:cNvSpPr>
          <p:nvPr/>
        </p:nvSpPr>
        <p:spPr bwMode="auto">
          <a:xfrm>
            <a:off x="3276600" y="5938838"/>
            <a:ext cx="2743200" cy="18383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71676E-6 C 0.10417 -0.0511 0.20833 -0.1022 0.34583 -0.15792 C 0.48333 -0.21364 0.65434 -0.27399 0.82535 -0.33411 " pathEditMode="relative" ptsTypes="aaA">
                                      <p:cBhvr>
                                        <p:cTn id="9" dur="2000" fill="hold"/>
                                        <p:tgtEl>
                                          <p:spTgt spid="62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77457E-6 C 0.11389 -0.06797 0.22796 -0.13572 0.32709 -0.18728 C 0.42622 -0.23884 0.52327 -0.2689 0.5948 -0.30913 C 0.66632 -0.34936 0.71112 -0.38913 0.75591 -0.4289 " pathEditMode="relative" ptsTypes="aaaA">
                                      <p:cBhvr>
                                        <p:cTn id="18" dur="2000" fill="hold"/>
                                        <p:tgtEl>
                                          <p:spTgt spid="624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5.43353E-6 C 0.0592 -0.05386 0.11858 -0.10774 0.18472 -0.16485 C 0.25087 -0.22196 0.34913 -0.30311 0.39653 -0.34311 C 0.44393 -0.38311 0.4566 -0.39375 0.46945 -0.40415 " pathEditMode="relative" ptsTypes="aaaA">
                                      <p:cBhvr>
                                        <p:cTn id="28" dur="2000" fill="hold"/>
                                        <p:tgtEl>
                                          <p:spTgt spid="62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2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7" grpId="0" animBg="1"/>
      <p:bldP spid="62477" grpId="1" animBg="1"/>
      <p:bldP spid="62477" grpId="2" animBg="1"/>
      <p:bldP spid="62478" grpId="0" animBg="1"/>
      <p:bldP spid="62478" grpId="1" animBg="1"/>
      <p:bldP spid="62478" grpId="2" animBg="1"/>
      <p:bldP spid="62479" grpId="0" animBg="1"/>
      <p:bldP spid="62479" grpId="1" animBg="1"/>
      <p:bldP spid="62479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2743200"/>
            <a:ext cx="5486400" cy="193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2400">
                <a:latin typeface="Calibri" pitchFamily="34" charset="0"/>
              </a:rPr>
              <a:t>Capture variations from fixed cameras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>
                <a:latin typeface="Calibri" pitchFamily="34" charset="0"/>
              </a:rPr>
              <a:t>due to lighting (time of day), and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>
                <a:latin typeface="Calibri" pitchFamily="34" charset="0"/>
              </a:rPr>
              <a:t>seasonal and weather variations (over a year).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>
                <a:latin typeface="Calibri" pitchFamily="34" charset="0"/>
              </a:rPr>
              <a:t>From cameras mostly in the USA (a few elsewhere).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 l="10001" t="8905" r="10001"/>
          <a:stretch>
            <a:fillRect/>
          </a:stretch>
        </p:blipFill>
        <p:spPr bwMode="auto">
          <a:xfrm>
            <a:off x="0" y="1735138"/>
            <a:ext cx="91440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 t="746"/>
          <a:stretch>
            <a:fillRect/>
          </a:stretch>
        </p:blipFill>
        <p:spPr bwMode="auto">
          <a:xfrm>
            <a:off x="5729288" y="0"/>
            <a:ext cx="1128712" cy="507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0" y="152400"/>
            <a:ext cx="5562600" cy="143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/>
              <a:t>The Archive of Many Outdoor Scenes (AMOS)</a:t>
            </a:r>
          </a:p>
          <a:p>
            <a:pPr lvl="1"/>
            <a:r>
              <a:rPr lang="en-US"/>
              <a:t>Images from ~1000 static webcams, </a:t>
            </a:r>
          </a:p>
          <a:p>
            <a:pPr lvl="1"/>
            <a:r>
              <a:rPr lang="en-US"/>
              <a:t>every 30 minutes since March 2006.</a:t>
            </a:r>
          </a:p>
          <a:p>
            <a:pPr lvl="1"/>
            <a:r>
              <a:rPr lang="en-US" sz="2800" i="1"/>
              <a:t>www.cs.wustl.edu/amos</a:t>
            </a: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4876800"/>
            <a:ext cx="3048000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7239000" y="533400"/>
            <a:ext cx="19050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Variations </a:t>
            </a:r>
          </a:p>
          <a:p>
            <a:r>
              <a:rPr lang="en-US"/>
              <a:t>over a year and  over a day </a:t>
            </a:r>
          </a:p>
        </p:txBody>
      </p:sp>
      <p:sp>
        <p:nvSpPr>
          <p:cNvPr id="9224" name="Line 8"/>
          <p:cNvSpPr>
            <a:spLocks noChangeShapeType="1"/>
          </p:cNvSpPr>
          <p:nvPr/>
        </p:nvSpPr>
        <p:spPr bwMode="auto">
          <a:xfrm flipH="1">
            <a:off x="6858000" y="990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>
            <a:off x="78486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38200" y="1470025"/>
            <a:ext cx="7620000" cy="53879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657</Words>
  <Application>Microsoft Office PowerPoint</Application>
  <PresentationFormat>On-screen Show (4:3)</PresentationFormat>
  <Paragraphs>106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Comic Sans MS</vt:lpstr>
      <vt:lpstr>Times New Roman</vt:lpstr>
      <vt:lpstr>Default Design</vt:lpstr>
      <vt:lpstr>Global Imaging Network </vt:lpstr>
      <vt:lpstr>Slide 2</vt:lpstr>
      <vt:lpstr>How can we use these cameras?</vt:lpstr>
      <vt:lpstr>St. Louis (from my lab).</vt:lpstr>
      <vt:lpstr>Slide 5</vt:lpstr>
      <vt:lpstr>“Nearby” regions in the environment tend to co-vary </vt:lpstr>
      <vt:lpstr>St. Louis Geography</vt:lpstr>
      <vt:lpstr>Slide 8</vt:lpstr>
      <vt:lpstr>Data</vt:lpstr>
      <vt:lpstr>Related Work</vt:lpstr>
      <vt:lpstr>Slide 11</vt:lpstr>
      <vt:lpstr>Slide 12</vt:lpstr>
      <vt:lpstr>Slide 13</vt:lpstr>
      <vt:lpstr>Geo-location Algorithm Overview</vt:lpstr>
      <vt:lpstr>Localization using sunlight image</vt:lpstr>
      <vt:lpstr>Localization using satellite/weather.</vt:lpstr>
      <vt:lpstr>Slide 17</vt:lpstr>
      <vt:lpstr>Relative Camera Localization</vt:lpstr>
      <vt:lpstr>Camera orientation</vt:lpstr>
      <vt:lpstr>Geo-orientation algorithm</vt:lpstr>
      <vt:lpstr>Part 1: Sky Segmentation</vt:lpstr>
      <vt:lpstr>Hemispherical Synthetic Sky Image</vt:lpstr>
      <vt:lpstr>Slide 23</vt:lpstr>
      <vt:lpstr>Results</vt:lpstr>
      <vt:lpstr>Is the camera static?</vt:lpstr>
      <vt:lpstr>Conclusions/Future Work</vt:lpstr>
      <vt:lpstr>Slide 27</vt:lpstr>
    </vt:vector>
  </TitlesOfParts>
  <Company> wustl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pless</dc:creator>
  <cp:lastModifiedBy>pless</cp:lastModifiedBy>
  <cp:revision>8</cp:revision>
  <dcterms:created xsi:type="dcterms:W3CDTF">2007-11-08T03:29:53Z</dcterms:created>
  <dcterms:modified xsi:type="dcterms:W3CDTF">2008-09-15T15:17:22Z</dcterms:modified>
</cp:coreProperties>
</file>